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2" r:id="rId5"/>
    <p:sldId id="269" r:id="rId6"/>
    <p:sldId id="270" r:id="rId7"/>
    <p:sldId id="271" r:id="rId8"/>
    <p:sldId id="259" r:id="rId9"/>
    <p:sldId id="261" r:id="rId10"/>
    <p:sldId id="262" r:id="rId11"/>
    <p:sldId id="260" r:id="rId12"/>
    <p:sldId id="263" r:id="rId13"/>
    <p:sldId id="264" r:id="rId14"/>
    <p:sldId id="265"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8" y="-9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531B43-73A2-426E-A49B-4F291F9AF72D}" type="datetimeFigureOut">
              <a:rPr lang="en-US" smtClean="0"/>
              <a:t>9/22/2014</a:t>
            </a:fld>
            <a:endParaRPr lang="en-US"/>
          </a:p>
        </p:txBody>
      </p:sp>
      <p:sp>
        <p:nvSpPr>
          <p:cNvPr id="8" name="Slide Number Placeholder 7"/>
          <p:cNvSpPr>
            <a:spLocks noGrp="1"/>
          </p:cNvSpPr>
          <p:nvPr>
            <p:ph type="sldNum" sz="quarter" idx="11"/>
          </p:nvPr>
        </p:nvSpPr>
        <p:spPr/>
        <p:txBody>
          <a:bodyPr/>
          <a:lstStyle/>
          <a:p>
            <a:fld id="{F9816784-FEA0-45ED-9FD0-97E85EE9068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31B43-73A2-426E-A49B-4F291F9AF72D}"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31B43-73A2-426E-A49B-4F291F9AF72D}"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5531B43-73A2-426E-A49B-4F291F9AF72D}"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31B43-73A2-426E-A49B-4F291F9AF72D}"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16784-FEA0-45ED-9FD0-97E85EE9068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5531B43-73A2-426E-A49B-4F291F9AF72D}"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16784-FEA0-45ED-9FD0-97E85EE9068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531B43-73A2-426E-A49B-4F291F9AF72D}"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16784-FEA0-45ED-9FD0-97E85EE9068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531B43-73A2-426E-A49B-4F291F9AF72D}"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31B43-73A2-426E-A49B-4F291F9AF72D}"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31B43-73A2-426E-A49B-4F291F9AF72D}"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31B43-73A2-426E-A49B-4F291F9AF72D}"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16784-FEA0-45ED-9FD0-97E85EE906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5531B43-73A2-426E-A49B-4F291F9AF72D}" type="datetimeFigureOut">
              <a:rPr lang="en-US" smtClean="0"/>
              <a:t>9/22/2014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9816784-FEA0-45ED-9FD0-97E85EE9068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810001"/>
          </a:xfrm>
        </p:spPr>
        <p:txBody>
          <a:bodyPr/>
          <a:lstStyle/>
          <a:p>
            <a:r>
              <a:rPr lang="en-US" dirty="0" smtClean="0"/>
              <a:t>Engineering Ethics</a:t>
            </a:r>
            <a:endParaRPr lang="en-US" dirty="0"/>
          </a:p>
        </p:txBody>
      </p:sp>
    </p:spTree>
    <p:extLst>
      <p:ext uri="{BB962C8B-B14F-4D97-AF65-F5344CB8AC3E}">
        <p14:creationId xmlns:p14="http://schemas.microsoft.com/office/powerpoint/2010/main" val="260066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IEEE Code of Ethics</a:t>
            </a:r>
            <a:endParaRPr lang="en-US" dirty="0"/>
          </a:p>
        </p:txBody>
      </p:sp>
      <p:sp>
        <p:nvSpPr>
          <p:cNvPr id="3" name="Content Placeholder 2"/>
          <p:cNvSpPr>
            <a:spLocks noGrp="1"/>
          </p:cNvSpPr>
          <p:nvPr>
            <p:ph idx="1"/>
          </p:nvPr>
        </p:nvSpPr>
        <p:spPr>
          <a:xfrm>
            <a:off x="457200" y="1295400"/>
            <a:ext cx="8229600" cy="4953000"/>
          </a:xfrm>
        </p:spPr>
        <p:txBody>
          <a:bodyPr>
            <a:normAutofit/>
          </a:bodyPr>
          <a:lstStyle/>
          <a:p>
            <a:pPr marL="0" indent="0">
              <a:buNone/>
            </a:pPr>
            <a:r>
              <a:rPr lang="en-US" dirty="0" smtClean="0">
                <a:solidFill>
                  <a:schemeClr val="tx1"/>
                </a:solidFill>
              </a:rPr>
              <a:t>7</a:t>
            </a:r>
            <a:r>
              <a:rPr lang="en-US" dirty="0">
                <a:solidFill>
                  <a:schemeClr val="tx1"/>
                </a:solidFill>
              </a:rPr>
              <a:t>. to seek, accept, and offer </a:t>
            </a:r>
            <a:r>
              <a:rPr lang="en-US" dirty="0" smtClean="0">
                <a:solidFill>
                  <a:schemeClr val="tx1"/>
                </a:solidFill>
              </a:rPr>
              <a:t>honest </a:t>
            </a:r>
            <a:r>
              <a:rPr lang="en-US" dirty="0">
                <a:solidFill>
                  <a:schemeClr val="tx1"/>
                </a:solidFill>
              </a:rPr>
              <a:t>criticism of technical work, to acknowledge and correct errors, and </a:t>
            </a:r>
            <a:r>
              <a:rPr lang="en-US" dirty="0" smtClean="0">
                <a:solidFill>
                  <a:schemeClr val="tx1"/>
                </a:solidFill>
              </a:rPr>
              <a:t>to credit </a:t>
            </a:r>
            <a:r>
              <a:rPr lang="en-US" dirty="0">
                <a:solidFill>
                  <a:schemeClr val="tx1"/>
                </a:solidFill>
              </a:rPr>
              <a:t>properly the contributions of others;</a:t>
            </a:r>
          </a:p>
          <a:p>
            <a:pPr marL="0" indent="0">
              <a:buNone/>
            </a:pPr>
            <a:r>
              <a:rPr lang="en-US" dirty="0">
                <a:solidFill>
                  <a:schemeClr val="tx1"/>
                </a:solidFill>
              </a:rPr>
              <a:t>8. to treat fairly all persons regardless of such factors as race, religion, gender, disability, age, or</a:t>
            </a:r>
          </a:p>
          <a:p>
            <a:pPr marL="0" indent="0">
              <a:buNone/>
            </a:pPr>
            <a:r>
              <a:rPr lang="en-US" dirty="0">
                <a:solidFill>
                  <a:schemeClr val="tx1"/>
                </a:solidFill>
              </a:rPr>
              <a:t>national origin;</a:t>
            </a:r>
          </a:p>
          <a:p>
            <a:pPr marL="0" indent="0">
              <a:buNone/>
            </a:pPr>
            <a:r>
              <a:rPr lang="en-US" dirty="0">
                <a:solidFill>
                  <a:schemeClr val="tx1"/>
                </a:solidFill>
              </a:rPr>
              <a:t>9. to avoid injuring others, their property, reputation, or employment by false or malicious action;</a:t>
            </a:r>
          </a:p>
          <a:p>
            <a:pPr marL="0" indent="0">
              <a:buNone/>
            </a:pPr>
            <a:r>
              <a:rPr lang="en-US" dirty="0">
                <a:solidFill>
                  <a:schemeClr val="tx1"/>
                </a:solidFill>
              </a:rPr>
              <a:t>10. to assist colleagues and </a:t>
            </a:r>
            <a:r>
              <a:rPr lang="en-US" dirty="0" smtClean="0">
                <a:solidFill>
                  <a:schemeClr val="tx1"/>
                </a:solidFill>
              </a:rPr>
              <a:t>co-workers </a:t>
            </a:r>
            <a:r>
              <a:rPr lang="en-US" dirty="0">
                <a:solidFill>
                  <a:schemeClr val="tx1"/>
                </a:solidFill>
              </a:rPr>
              <a:t>in their professional development and to support them </a:t>
            </a:r>
            <a:r>
              <a:rPr lang="en-US" dirty="0" smtClean="0">
                <a:solidFill>
                  <a:schemeClr val="tx1"/>
                </a:solidFill>
              </a:rPr>
              <a:t>in following </a:t>
            </a:r>
            <a:r>
              <a:rPr lang="en-US" dirty="0">
                <a:solidFill>
                  <a:schemeClr val="tx1"/>
                </a:solidFill>
              </a:rPr>
              <a:t>this code of ethics.</a:t>
            </a:r>
          </a:p>
        </p:txBody>
      </p:sp>
    </p:spTree>
    <p:extLst>
      <p:ext uri="{BB962C8B-B14F-4D97-AF65-F5344CB8AC3E}">
        <p14:creationId xmlns:p14="http://schemas.microsoft.com/office/powerpoint/2010/main" val="1988295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Moral and Legal</a:t>
            </a:r>
            <a:endParaRPr lang="en-US" dirty="0"/>
          </a:p>
        </p:txBody>
      </p:sp>
      <p:sp>
        <p:nvSpPr>
          <p:cNvPr id="3" name="Content Placeholder 2"/>
          <p:cNvSpPr>
            <a:spLocks noGrp="1"/>
          </p:cNvSpPr>
          <p:nvPr>
            <p:ph idx="1"/>
          </p:nvPr>
        </p:nvSpPr>
        <p:spPr>
          <a:xfrm>
            <a:off x="485775" y="1828800"/>
            <a:ext cx="8229600" cy="2438399"/>
          </a:xfrm>
        </p:spPr>
        <p:txBody>
          <a:bodyPr/>
          <a:lstStyle/>
          <a:p>
            <a:r>
              <a:rPr lang="en-US" dirty="0" smtClean="0">
                <a:solidFill>
                  <a:schemeClr val="tx1"/>
                </a:solidFill>
              </a:rPr>
              <a:t>Ethical: Conforming to accepted standards of conduct, usually of an organization or profession.</a:t>
            </a:r>
          </a:p>
          <a:p>
            <a:r>
              <a:rPr lang="en-US" dirty="0" smtClean="0">
                <a:solidFill>
                  <a:schemeClr val="tx1"/>
                </a:solidFill>
              </a:rPr>
              <a:t>Moral: relating to right and wrong; considered </a:t>
            </a:r>
            <a:r>
              <a:rPr lang="en-US" dirty="0">
                <a:solidFill>
                  <a:schemeClr val="tx1"/>
                </a:solidFill>
              </a:rPr>
              <a:t>right and good by most </a:t>
            </a:r>
            <a:r>
              <a:rPr lang="en-US" dirty="0" smtClean="0">
                <a:solidFill>
                  <a:schemeClr val="tx1"/>
                </a:solidFill>
              </a:rPr>
              <a:t>people.</a:t>
            </a:r>
          </a:p>
          <a:p>
            <a:r>
              <a:rPr lang="en-US" dirty="0" smtClean="0">
                <a:solidFill>
                  <a:schemeClr val="tx1"/>
                </a:solidFill>
              </a:rPr>
              <a:t>Legal: permitted by law.</a:t>
            </a:r>
            <a:endParaRPr lang="en-US" dirty="0">
              <a:solidFill>
                <a:schemeClr val="tx1"/>
              </a:solidFill>
            </a:endParaRPr>
          </a:p>
        </p:txBody>
      </p:sp>
      <p:sp>
        <p:nvSpPr>
          <p:cNvPr id="4" name="Title 1"/>
          <p:cNvSpPr txBox="1">
            <a:spLocks/>
          </p:cNvSpPr>
          <p:nvPr/>
        </p:nvSpPr>
        <p:spPr>
          <a:xfrm>
            <a:off x="457200" y="4114800"/>
            <a:ext cx="8229600" cy="22098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smtClean="0"/>
              <a:t>Where there is a conflict between an ethical and legal decision, the ethical decision should always prevail.  </a:t>
            </a:r>
            <a:endParaRPr lang="en-US" sz="3600" dirty="0"/>
          </a:p>
        </p:txBody>
      </p:sp>
    </p:spTree>
    <p:extLst>
      <p:ext uri="{BB962C8B-B14F-4D97-AF65-F5344CB8AC3E}">
        <p14:creationId xmlns:p14="http://schemas.microsoft.com/office/powerpoint/2010/main" val="420067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dirty="0" smtClean="0"/>
              <a:t>7 Steps to Ethical Decision Making</a:t>
            </a:r>
            <a:endParaRPr lang="en-US" sz="4000" dirty="0"/>
          </a:p>
        </p:txBody>
      </p:sp>
      <p:sp>
        <p:nvSpPr>
          <p:cNvPr id="3" name="Content Placeholder 2"/>
          <p:cNvSpPr>
            <a:spLocks noGrp="1"/>
          </p:cNvSpPr>
          <p:nvPr>
            <p:ph idx="1"/>
          </p:nvPr>
        </p:nvSpPr>
        <p:spPr>
          <a:xfrm>
            <a:off x="457200" y="1143000"/>
            <a:ext cx="8229600" cy="5715000"/>
          </a:xfrm>
        </p:spPr>
        <p:txBody>
          <a:bodyPr>
            <a:normAutofit/>
          </a:bodyPr>
          <a:lstStyle/>
          <a:p>
            <a:pPr marL="457200" indent="-457200">
              <a:buFont typeface="+mj-lt"/>
              <a:buAutoNum type="arabicPeriod"/>
              <a:tabLst>
                <a:tab pos="1379538" algn="l"/>
              </a:tabLst>
            </a:pPr>
            <a:r>
              <a:rPr lang="en-US" dirty="0" smtClean="0">
                <a:solidFill>
                  <a:schemeClr val="tx1"/>
                </a:solidFill>
              </a:rPr>
              <a:t>Recognize the problem</a:t>
            </a:r>
            <a:br>
              <a:rPr lang="en-US" dirty="0" smtClean="0">
                <a:solidFill>
                  <a:schemeClr val="tx1"/>
                </a:solidFill>
              </a:rPr>
            </a:br>
            <a:r>
              <a:rPr lang="en-US" dirty="0" smtClean="0">
                <a:solidFill>
                  <a:schemeClr val="tx1"/>
                </a:solidFill>
              </a:rPr>
              <a:t>Example: Is there a conflict of interest or are we misrepresenting our capabilities?</a:t>
            </a:r>
            <a:br>
              <a:rPr lang="en-US" dirty="0" smtClean="0">
                <a:solidFill>
                  <a:schemeClr val="tx1"/>
                </a:solidFill>
              </a:rPr>
            </a:br>
            <a:endParaRPr lang="en-US" dirty="0" smtClean="0">
              <a:solidFill>
                <a:schemeClr val="tx1"/>
              </a:solidFill>
            </a:endParaRPr>
          </a:p>
          <a:p>
            <a:pPr marL="457200" indent="-457200">
              <a:buFont typeface="+mj-lt"/>
              <a:buAutoNum type="arabicPeriod"/>
              <a:tabLst>
                <a:tab pos="1379538" algn="l"/>
              </a:tabLst>
            </a:pPr>
            <a:r>
              <a:rPr lang="en-US" dirty="0" smtClean="0">
                <a:solidFill>
                  <a:schemeClr val="tx1"/>
                </a:solidFill>
              </a:rPr>
              <a:t>Check the facts</a:t>
            </a:r>
            <a:br>
              <a:rPr lang="en-US" dirty="0" smtClean="0">
                <a:solidFill>
                  <a:schemeClr val="tx1"/>
                </a:solidFill>
              </a:rPr>
            </a:br>
            <a:r>
              <a:rPr lang="en-US" dirty="0" smtClean="0">
                <a:solidFill>
                  <a:schemeClr val="tx1"/>
                </a:solidFill>
              </a:rPr>
              <a:t>Verify information. It may be the problem is more perceived than real.</a:t>
            </a:r>
            <a:br>
              <a:rPr lang="en-US" dirty="0" smtClean="0">
                <a:solidFill>
                  <a:schemeClr val="tx1"/>
                </a:solidFill>
              </a:rPr>
            </a:br>
            <a:endParaRPr lang="en-US" dirty="0" smtClean="0">
              <a:solidFill>
                <a:schemeClr val="tx1"/>
              </a:solidFill>
            </a:endParaRPr>
          </a:p>
          <a:p>
            <a:pPr marL="457200" indent="-457200">
              <a:buFont typeface="+mj-lt"/>
              <a:buAutoNum type="arabicPeriod"/>
              <a:tabLst>
                <a:tab pos="1379538" algn="l"/>
              </a:tabLst>
            </a:pPr>
            <a:r>
              <a:rPr lang="en-US" dirty="0" smtClean="0">
                <a:solidFill>
                  <a:schemeClr val="tx1"/>
                </a:solidFill>
              </a:rPr>
              <a:t>Identify relevant factors</a:t>
            </a:r>
            <a:br>
              <a:rPr lang="en-US" dirty="0" smtClean="0">
                <a:solidFill>
                  <a:schemeClr val="tx1"/>
                </a:solidFill>
              </a:rPr>
            </a:br>
            <a:r>
              <a:rPr lang="en-US" dirty="0" smtClean="0">
                <a:solidFill>
                  <a:schemeClr val="tx1"/>
                </a:solidFill>
              </a:rPr>
              <a:t>What policy, professional code or law applies? Are there practical considerations?</a:t>
            </a:r>
            <a:br>
              <a:rPr lang="en-US" dirty="0" smtClean="0">
                <a:solidFill>
                  <a:schemeClr val="tx1"/>
                </a:solidFill>
              </a:rPr>
            </a:br>
            <a:endParaRPr lang="en-US" dirty="0" smtClean="0">
              <a:solidFill>
                <a:schemeClr val="tx1"/>
              </a:solidFill>
            </a:endParaRPr>
          </a:p>
          <a:p>
            <a:pPr marL="457200" indent="-457200">
              <a:buFont typeface="+mj-lt"/>
              <a:buAutoNum type="arabicPeriod"/>
              <a:tabLst>
                <a:tab pos="1379538" algn="l"/>
              </a:tabLst>
            </a:pPr>
            <a:r>
              <a:rPr lang="en-US" dirty="0" smtClean="0">
                <a:solidFill>
                  <a:schemeClr val="tx1"/>
                </a:solidFill>
              </a:rPr>
              <a:t>List the options</a:t>
            </a:r>
          </a:p>
        </p:txBody>
      </p:sp>
    </p:spTree>
    <p:extLst>
      <p:ext uri="{BB962C8B-B14F-4D97-AF65-F5344CB8AC3E}">
        <p14:creationId xmlns:p14="http://schemas.microsoft.com/office/powerpoint/2010/main" val="217135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7 Steps </a:t>
            </a:r>
            <a:r>
              <a:rPr lang="en-US" sz="4000" dirty="0"/>
              <a:t>to Ethical Decision Making</a:t>
            </a:r>
          </a:p>
        </p:txBody>
      </p:sp>
      <p:sp>
        <p:nvSpPr>
          <p:cNvPr id="3" name="Content Placeholder 2"/>
          <p:cNvSpPr>
            <a:spLocks noGrp="1"/>
          </p:cNvSpPr>
          <p:nvPr>
            <p:ph idx="1"/>
          </p:nvPr>
        </p:nvSpPr>
        <p:spPr/>
        <p:txBody>
          <a:bodyPr/>
          <a:lstStyle/>
          <a:p>
            <a:pPr marL="457200" indent="-457200">
              <a:buFont typeface="+mj-lt"/>
              <a:buAutoNum type="arabicPeriod" startAt="5"/>
              <a:tabLst>
                <a:tab pos="1379538" algn="l"/>
              </a:tabLst>
            </a:pPr>
            <a:r>
              <a:rPr lang="en-US" dirty="0" smtClean="0">
                <a:solidFill>
                  <a:schemeClr val="tx1"/>
                </a:solidFill>
              </a:rPr>
              <a:t>Analyze </a:t>
            </a:r>
            <a:r>
              <a:rPr lang="en-US" dirty="0">
                <a:solidFill>
                  <a:schemeClr val="tx1"/>
                </a:solidFill>
              </a:rPr>
              <a:t>the </a:t>
            </a:r>
            <a:r>
              <a:rPr lang="en-US" dirty="0" smtClean="0">
                <a:solidFill>
                  <a:schemeClr val="tx1"/>
                </a:solidFill>
              </a:rPr>
              <a:t>options</a:t>
            </a:r>
            <a:br>
              <a:rPr lang="en-US" dirty="0" smtClean="0">
                <a:solidFill>
                  <a:schemeClr val="tx1"/>
                </a:solidFill>
              </a:rPr>
            </a:br>
            <a:r>
              <a:rPr lang="en-US" dirty="0" smtClean="0">
                <a:solidFill>
                  <a:schemeClr val="tx1"/>
                </a:solidFill>
              </a:rPr>
              <a:t>- </a:t>
            </a:r>
            <a:r>
              <a:rPr lang="en-US" u="sng" dirty="0" smtClean="0">
                <a:solidFill>
                  <a:schemeClr val="tx1"/>
                </a:solidFill>
              </a:rPr>
              <a:t>Utility</a:t>
            </a:r>
            <a:r>
              <a:rPr lang="en-US" dirty="0" smtClean="0">
                <a:solidFill>
                  <a:schemeClr val="tx1"/>
                </a:solidFill>
              </a:rPr>
              <a:t>: does one option provide more “utility” to people, that is to say more benefit and less harm?</a:t>
            </a:r>
            <a:br>
              <a:rPr lang="en-US" dirty="0" smtClean="0">
                <a:solidFill>
                  <a:schemeClr val="tx1"/>
                </a:solidFill>
              </a:rPr>
            </a:br>
            <a:r>
              <a:rPr lang="en-US" dirty="0" smtClean="0">
                <a:solidFill>
                  <a:schemeClr val="tx1"/>
                </a:solidFill>
              </a:rPr>
              <a:t>- </a:t>
            </a:r>
            <a:r>
              <a:rPr lang="en-US" u="sng" dirty="0" smtClean="0">
                <a:solidFill>
                  <a:schemeClr val="tx1"/>
                </a:solidFill>
              </a:rPr>
              <a:t>Rights</a:t>
            </a:r>
            <a:r>
              <a:rPr lang="en-US" dirty="0" smtClean="0">
                <a:solidFill>
                  <a:schemeClr val="tx1"/>
                </a:solidFill>
              </a:rPr>
              <a:t>: which option(s), if any, violate a person’s rights?</a:t>
            </a:r>
            <a:br>
              <a:rPr lang="en-US" dirty="0" smtClean="0">
                <a:solidFill>
                  <a:schemeClr val="tx1"/>
                </a:solidFill>
              </a:rPr>
            </a:br>
            <a:r>
              <a:rPr lang="en-US" dirty="0" smtClean="0">
                <a:solidFill>
                  <a:schemeClr val="tx1"/>
                </a:solidFill>
              </a:rPr>
              <a:t>- </a:t>
            </a:r>
            <a:r>
              <a:rPr lang="en-US" u="sng" dirty="0" smtClean="0">
                <a:solidFill>
                  <a:schemeClr val="tx1"/>
                </a:solidFill>
              </a:rPr>
              <a:t>Reversibility</a:t>
            </a:r>
            <a:r>
              <a:rPr lang="en-US" dirty="0" smtClean="0">
                <a:solidFill>
                  <a:schemeClr val="tx1"/>
                </a:solidFill>
              </a:rPr>
              <a:t>: would an option be good if I were the one adversely affected by it?</a:t>
            </a:r>
            <a:br>
              <a:rPr lang="en-US" dirty="0" smtClean="0">
                <a:solidFill>
                  <a:schemeClr val="tx1"/>
                </a:solidFill>
              </a:rPr>
            </a:br>
            <a:r>
              <a:rPr lang="en-US" dirty="0" smtClean="0">
                <a:solidFill>
                  <a:schemeClr val="tx1"/>
                </a:solidFill>
              </a:rPr>
              <a:t>- </a:t>
            </a:r>
            <a:r>
              <a:rPr lang="en-US" u="sng" dirty="0" smtClean="0">
                <a:solidFill>
                  <a:schemeClr val="tx1"/>
                </a:solidFill>
              </a:rPr>
              <a:t>Defensibility</a:t>
            </a:r>
            <a:r>
              <a:rPr lang="en-US" dirty="0" smtClean="0">
                <a:solidFill>
                  <a:schemeClr val="tx1"/>
                </a:solidFill>
              </a:rPr>
              <a:t>: which option(s) could I defend in court, in congress or before my profession’s ethics committee?</a:t>
            </a:r>
            <a:br>
              <a:rPr lang="en-US" dirty="0" smtClean="0">
                <a:solidFill>
                  <a:schemeClr val="tx1"/>
                </a:solidFill>
              </a:rPr>
            </a:br>
            <a:r>
              <a:rPr lang="en-US" dirty="0" smtClean="0">
                <a:solidFill>
                  <a:schemeClr val="tx1"/>
                </a:solidFill>
              </a:rPr>
              <a:t>- </a:t>
            </a:r>
            <a:r>
              <a:rPr lang="en-US" u="sng" dirty="0" smtClean="0">
                <a:solidFill>
                  <a:schemeClr val="tx1"/>
                </a:solidFill>
              </a:rPr>
              <a:t>Publicity</a:t>
            </a:r>
            <a:r>
              <a:rPr lang="en-US" dirty="0" smtClean="0">
                <a:solidFill>
                  <a:schemeClr val="tx1"/>
                </a:solidFill>
              </a:rPr>
              <a:t>: Would any option be perceived as dishonest or unethical if publicized?</a:t>
            </a:r>
            <a:endParaRPr lang="en-US" dirty="0"/>
          </a:p>
        </p:txBody>
      </p:sp>
    </p:spTree>
    <p:extLst>
      <p:ext uri="{BB962C8B-B14F-4D97-AF65-F5344CB8AC3E}">
        <p14:creationId xmlns:p14="http://schemas.microsoft.com/office/powerpoint/2010/main" val="246832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7 Steps </a:t>
            </a:r>
            <a:r>
              <a:rPr lang="en-US" sz="4000" dirty="0"/>
              <a:t>to Ethical Decision Making</a:t>
            </a:r>
          </a:p>
        </p:txBody>
      </p:sp>
      <p:sp>
        <p:nvSpPr>
          <p:cNvPr id="3" name="Content Placeholder 2"/>
          <p:cNvSpPr>
            <a:spLocks noGrp="1"/>
          </p:cNvSpPr>
          <p:nvPr>
            <p:ph idx="1"/>
          </p:nvPr>
        </p:nvSpPr>
        <p:spPr/>
        <p:txBody>
          <a:bodyPr/>
          <a:lstStyle/>
          <a:p>
            <a:pPr marL="457200" indent="-457200">
              <a:buFont typeface="+mj-lt"/>
              <a:buAutoNum type="arabicPeriod" startAt="6"/>
              <a:tabLst>
                <a:tab pos="1379538" algn="l"/>
              </a:tabLst>
            </a:pPr>
            <a:r>
              <a:rPr lang="en-US" dirty="0" smtClean="0">
                <a:solidFill>
                  <a:schemeClr val="tx1"/>
                </a:solidFill>
              </a:rPr>
              <a:t>Make </a:t>
            </a:r>
            <a:r>
              <a:rPr lang="en-US" dirty="0">
                <a:solidFill>
                  <a:schemeClr val="tx1"/>
                </a:solidFill>
              </a:rPr>
              <a:t>a </a:t>
            </a:r>
            <a:r>
              <a:rPr lang="en-US" dirty="0" smtClean="0">
                <a:solidFill>
                  <a:schemeClr val="tx1"/>
                </a:solidFill>
              </a:rPr>
              <a:t>choice</a:t>
            </a:r>
            <a:br>
              <a:rPr lang="en-US" dirty="0" smtClean="0">
                <a:solidFill>
                  <a:schemeClr val="tx1"/>
                </a:solidFill>
              </a:rPr>
            </a:br>
            <a:r>
              <a:rPr lang="en-US" dirty="0" smtClean="0">
                <a:solidFill>
                  <a:schemeClr val="tx1"/>
                </a:solidFill>
              </a:rPr>
              <a:t>- In some cases there is no clear option.  You have to use your best judgment.</a:t>
            </a:r>
            <a:endParaRPr lang="en-US" dirty="0">
              <a:solidFill>
                <a:schemeClr val="tx1"/>
              </a:solidFill>
            </a:endParaRPr>
          </a:p>
          <a:p>
            <a:pPr marL="457200" indent="-457200">
              <a:buFont typeface="+mj-lt"/>
              <a:buAutoNum type="arabicPeriod" startAt="6"/>
              <a:tabLst>
                <a:tab pos="1379538" algn="l"/>
              </a:tabLst>
            </a:pPr>
            <a:r>
              <a:rPr lang="en-US" dirty="0" smtClean="0">
                <a:solidFill>
                  <a:schemeClr val="tx1"/>
                </a:solidFill>
              </a:rPr>
              <a:t>Reconsider Policy</a:t>
            </a:r>
            <a:br>
              <a:rPr lang="en-US" dirty="0" smtClean="0">
                <a:solidFill>
                  <a:schemeClr val="tx1"/>
                </a:solidFill>
              </a:rPr>
            </a:br>
            <a:r>
              <a:rPr lang="en-US" dirty="0" smtClean="0">
                <a:solidFill>
                  <a:schemeClr val="tx1"/>
                </a:solidFill>
              </a:rPr>
              <a:t>- Try to structure your [organization’s] policies and procedures to avoid this kind of conflict in the future.</a:t>
            </a:r>
            <a:endParaRPr lang="en-US" dirty="0">
              <a:solidFill>
                <a:schemeClr val="tx1"/>
              </a:solidFill>
            </a:endParaRPr>
          </a:p>
          <a:p>
            <a:endParaRPr lang="en-US" dirty="0"/>
          </a:p>
        </p:txBody>
      </p:sp>
    </p:spTree>
    <p:extLst>
      <p:ext uri="{BB962C8B-B14F-4D97-AF65-F5344CB8AC3E}">
        <p14:creationId xmlns:p14="http://schemas.microsoft.com/office/powerpoint/2010/main" val="1506897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0" indent="0">
              <a:buNone/>
            </a:pPr>
            <a:r>
              <a:rPr lang="en-US" dirty="0" smtClean="0">
                <a:solidFill>
                  <a:schemeClr val="tx1"/>
                </a:solidFill>
              </a:rPr>
              <a:t>You have found employment at a good company, and you like your colleagues. One day your supervisor announces that your team needs to recommend a voltage regulator circuit for an upcoming product and the design freeze is in one week.  At your company, linear regulators are well known and tested, but at school you used a switching regulator that costs about the same but is far more efficient. Problem is that it would take a month of analysis to know if the noise from the switching regulator is within acceptable limits.  Your supervisor asks you to write the recommendation and leave out any mention of the switching regulator. What do you do?</a:t>
            </a:r>
            <a:endParaRPr lang="en-US" dirty="0">
              <a:solidFill>
                <a:schemeClr val="tx1"/>
              </a:solidFill>
            </a:endParaRPr>
          </a:p>
        </p:txBody>
      </p:sp>
    </p:spTree>
    <p:extLst>
      <p:ext uri="{BB962C8B-B14F-4D97-AF65-F5344CB8AC3E}">
        <p14:creationId xmlns:p14="http://schemas.microsoft.com/office/powerpoint/2010/main" val="4109829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a:xfrm>
            <a:off x="457200" y="1600200"/>
            <a:ext cx="8305800" cy="4525963"/>
          </a:xfrm>
        </p:spPr>
        <p:txBody>
          <a:bodyPr/>
          <a:lstStyle/>
          <a:p>
            <a:pPr marL="0" indent="0">
              <a:buNone/>
            </a:pPr>
            <a:r>
              <a:rPr lang="en-US" dirty="0" smtClean="0">
                <a:solidFill>
                  <a:schemeClr val="tx1"/>
                </a:solidFill>
              </a:rPr>
              <a:t>Your company is considering two off-road vehicle designs, one with three wheels and one with four. Research has shown that the four-wheeled vehicle is significantly more stable, but both meet safety standards and either could be sold without legal ramifications. The three-wheeled vehicle would be easier to design and cheaper to produce. The lower price would result in substantially more sales and a higher profit margin. Is it ethically acceptable to recommend the three-wheeled version in spite of its greater potential for safety risks? </a:t>
            </a:r>
            <a:endParaRPr lang="en-US" dirty="0">
              <a:solidFill>
                <a:schemeClr val="tx1"/>
              </a:solidFill>
            </a:endParaRPr>
          </a:p>
        </p:txBody>
      </p:sp>
    </p:spTree>
    <p:extLst>
      <p:ext uri="{BB962C8B-B14F-4D97-AF65-F5344CB8AC3E}">
        <p14:creationId xmlns:p14="http://schemas.microsoft.com/office/powerpoint/2010/main" val="3563458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a:solidFill>
                  <a:schemeClr val="tx1"/>
                </a:solidFill>
              </a:rPr>
              <a:t>An automotive safety device has been patented by another company, but </a:t>
            </a:r>
            <a:r>
              <a:rPr lang="en-US" dirty="0" smtClean="0">
                <a:solidFill>
                  <a:schemeClr val="tx1"/>
                </a:solidFill>
              </a:rPr>
              <a:t>their licensing fees are so high that using it in your </a:t>
            </a:r>
            <a:r>
              <a:rPr lang="en-US" dirty="0">
                <a:solidFill>
                  <a:schemeClr val="tx1"/>
                </a:solidFill>
              </a:rPr>
              <a:t>company’s </a:t>
            </a:r>
            <a:r>
              <a:rPr lang="en-US" dirty="0" smtClean="0">
                <a:solidFill>
                  <a:schemeClr val="tx1"/>
                </a:solidFill>
              </a:rPr>
              <a:t>automotive product will </a:t>
            </a:r>
            <a:r>
              <a:rPr lang="en-US" dirty="0">
                <a:solidFill>
                  <a:schemeClr val="tx1"/>
                </a:solidFill>
              </a:rPr>
              <a:t>significantly increase the price to the </a:t>
            </a:r>
            <a:r>
              <a:rPr lang="en-US" dirty="0" smtClean="0">
                <a:solidFill>
                  <a:schemeClr val="tx1"/>
                </a:solidFill>
              </a:rPr>
              <a:t>consumer (and decrease sales). You </a:t>
            </a:r>
            <a:r>
              <a:rPr lang="en-US" dirty="0">
                <a:solidFill>
                  <a:schemeClr val="tx1"/>
                </a:solidFill>
              </a:rPr>
              <a:t>are asked to examine the patent </a:t>
            </a:r>
            <a:r>
              <a:rPr lang="en-US" dirty="0" smtClean="0">
                <a:solidFill>
                  <a:schemeClr val="tx1"/>
                </a:solidFill>
              </a:rPr>
              <a:t>and design a similar device that </a:t>
            </a:r>
            <a:r>
              <a:rPr lang="en-US" dirty="0">
                <a:solidFill>
                  <a:schemeClr val="tx1"/>
                </a:solidFill>
              </a:rPr>
              <a:t>does the same thing but does not technically </a:t>
            </a:r>
            <a:r>
              <a:rPr lang="en-US" dirty="0" smtClean="0">
                <a:solidFill>
                  <a:schemeClr val="tx1"/>
                </a:solidFill>
              </a:rPr>
              <a:t>infringe. You read the patent and find a loophole that makes such a design possible. You run your idea past the patent attorney who says that he can get a patent issued but it will probably not hold up in court. He encourages you to patent the design anyway so the company will have leverage negotiating for lower licensing fees. What do you do?</a:t>
            </a:r>
            <a:endParaRPr lang="en-US" dirty="0">
              <a:solidFill>
                <a:schemeClr val="tx1"/>
              </a:solidFill>
            </a:endParaRPr>
          </a:p>
        </p:txBody>
      </p:sp>
    </p:spTree>
    <p:extLst>
      <p:ext uri="{BB962C8B-B14F-4D97-AF65-F5344CB8AC3E}">
        <p14:creationId xmlns:p14="http://schemas.microsoft.com/office/powerpoint/2010/main" val="4225712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b="1" dirty="0"/>
              <a:t>Ethics: The rules or standards governing the conduct of a person or the members of a profession. </a:t>
            </a:r>
          </a:p>
          <a:p>
            <a:pPr marL="0" indent="0">
              <a:buNone/>
            </a:pPr>
            <a:endParaRPr lang="en-US" sz="3600" dirty="0"/>
          </a:p>
          <a:p>
            <a:pPr marL="0" indent="0" algn="r">
              <a:buNone/>
            </a:pPr>
            <a:r>
              <a:rPr lang="en-US" dirty="0"/>
              <a:t>(American Heritage Dictionary)</a:t>
            </a:r>
          </a:p>
          <a:p>
            <a:pPr marL="0" indent="0">
              <a:buNone/>
            </a:pPr>
            <a:endParaRPr lang="en-US" dirty="0"/>
          </a:p>
        </p:txBody>
      </p:sp>
    </p:spTree>
    <p:extLst>
      <p:ext uri="{BB962C8B-B14F-4D97-AF65-F5344CB8AC3E}">
        <p14:creationId xmlns:p14="http://schemas.microsoft.com/office/powerpoint/2010/main" val="331598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of a Profession</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solidFill>
                  <a:schemeClr val="tx1"/>
                </a:solidFill>
              </a:rPr>
              <a:t>Involves </a:t>
            </a:r>
            <a:r>
              <a:rPr lang="en-US" dirty="0">
                <a:solidFill>
                  <a:schemeClr val="tx1"/>
                </a:solidFill>
              </a:rPr>
              <a:t>work requiring sophisticated skill, judgment and discretion.</a:t>
            </a:r>
          </a:p>
          <a:p>
            <a:endParaRPr lang="en-US" dirty="0">
              <a:solidFill>
                <a:schemeClr val="tx1"/>
              </a:solidFill>
            </a:endParaRPr>
          </a:p>
          <a:p>
            <a:r>
              <a:rPr lang="en-US" dirty="0">
                <a:solidFill>
                  <a:schemeClr val="tx1"/>
                </a:solidFill>
              </a:rPr>
              <a:t>Membership requires extensive formal education rather than work experience or apprenticeships.</a:t>
            </a:r>
          </a:p>
          <a:p>
            <a:endParaRPr lang="en-US" dirty="0">
              <a:solidFill>
                <a:schemeClr val="tx1"/>
              </a:solidFill>
            </a:endParaRPr>
          </a:p>
          <a:p>
            <a:r>
              <a:rPr lang="en-US" dirty="0">
                <a:solidFill>
                  <a:schemeClr val="tx1"/>
                </a:solidFill>
              </a:rPr>
              <a:t>Members set standards of admission, conduct, and quality –– and enforce these standards.</a:t>
            </a:r>
          </a:p>
          <a:p>
            <a:endParaRPr lang="en-US" dirty="0"/>
          </a:p>
        </p:txBody>
      </p:sp>
    </p:spTree>
    <p:extLst>
      <p:ext uri="{BB962C8B-B14F-4D97-AF65-F5344CB8AC3E}">
        <p14:creationId xmlns:p14="http://schemas.microsoft.com/office/powerpoint/2010/main" val="182069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lstStyle/>
          <a:p>
            <a:r>
              <a:rPr lang="en-US" sz="4000" dirty="0" smtClean="0"/>
              <a:t>Some Professional Organizations and Societies with Codes of Ethics</a:t>
            </a:r>
            <a:endParaRPr lang="en-US" sz="4000" dirty="0"/>
          </a:p>
        </p:txBody>
      </p:sp>
      <p:sp>
        <p:nvSpPr>
          <p:cNvPr id="3" name="Content Placeholder 2"/>
          <p:cNvSpPr>
            <a:spLocks noGrp="1"/>
          </p:cNvSpPr>
          <p:nvPr>
            <p:ph idx="1"/>
          </p:nvPr>
        </p:nvSpPr>
        <p:spPr>
          <a:xfrm>
            <a:off x="457200" y="2514600"/>
            <a:ext cx="8229600" cy="4068763"/>
          </a:xfrm>
        </p:spPr>
        <p:txBody>
          <a:bodyPr/>
          <a:lstStyle/>
          <a:p>
            <a:r>
              <a:rPr lang="en-US" dirty="0" smtClean="0">
                <a:solidFill>
                  <a:schemeClr val="tx1"/>
                </a:solidFill>
              </a:rPr>
              <a:t>ABET (Accreditation Board for Engineering and Technology)</a:t>
            </a:r>
            <a:endParaRPr lang="en-US" dirty="0">
              <a:solidFill>
                <a:schemeClr val="tx1"/>
              </a:solidFill>
            </a:endParaRPr>
          </a:p>
          <a:p>
            <a:r>
              <a:rPr lang="en-US" dirty="0">
                <a:solidFill>
                  <a:schemeClr val="tx1"/>
                </a:solidFill>
              </a:rPr>
              <a:t>NSPE (National Society of Professional Engineers)</a:t>
            </a:r>
          </a:p>
          <a:p>
            <a:r>
              <a:rPr lang="en-US" dirty="0" smtClean="0">
                <a:solidFill>
                  <a:schemeClr val="tx1"/>
                </a:solidFill>
              </a:rPr>
              <a:t>IEEE (Institute for Electrical and Electronic Engineers)</a:t>
            </a:r>
          </a:p>
          <a:p>
            <a:r>
              <a:rPr lang="en-US" dirty="0" smtClean="0">
                <a:solidFill>
                  <a:schemeClr val="tx1"/>
                </a:solidFill>
              </a:rPr>
              <a:t>ASME (American Society of Mechanical Engineers)</a:t>
            </a:r>
          </a:p>
          <a:p>
            <a:r>
              <a:rPr lang="en-US" dirty="0" smtClean="0">
                <a:solidFill>
                  <a:schemeClr val="tx1"/>
                </a:solidFill>
              </a:rPr>
              <a:t>ASCE </a:t>
            </a:r>
            <a:r>
              <a:rPr lang="en-US" dirty="0">
                <a:solidFill>
                  <a:schemeClr val="tx1"/>
                </a:solidFill>
              </a:rPr>
              <a:t>(American Society of Civil </a:t>
            </a:r>
            <a:r>
              <a:rPr lang="en-US" dirty="0" smtClean="0">
                <a:solidFill>
                  <a:schemeClr val="tx1"/>
                </a:solidFill>
              </a:rPr>
              <a:t>Engineers)</a:t>
            </a:r>
          </a:p>
          <a:p>
            <a:r>
              <a:rPr lang="en-US" dirty="0">
                <a:solidFill>
                  <a:schemeClr val="tx1"/>
                </a:solidFill>
              </a:rPr>
              <a:t>SME (society of manufacturing </a:t>
            </a:r>
            <a:r>
              <a:rPr lang="en-US" dirty="0" smtClean="0">
                <a:solidFill>
                  <a:schemeClr val="tx1"/>
                </a:solidFill>
              </a:rPr>
              <a:t>engineers)</a:t>
            </a:r>
            <a:endParaRPr lang="en-US" dirty="0">
              <a:solidFill>
                <a:schemeClr val="tx1"/>
              </a:solidFill>
            </a:endParaRPr>
          </a:p>
        </p:txBody>
      </p:sp>
    </p:spTree>
    <p:extLst>
      <p:ext uri="{BB962C8B-B14F-4D97-AF65-F5344CB8AC3E}">
        <p14:creationId xmlns:p14="http://schemas.microsoft.com/office/powerpoint/2010/main" val="56251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ABET Code of Ethics of </a:t>
            </a:r>
            <a:r>
              <a:rPr lang="en-US" sz="4000" dirty="0" smtClean="0"/>
              <a:t>Engineers</a:t>
            </a:r>
            <a:endParaRPr lang="en-US" sz="4000" dirty="0"/>
          </a:p>
        </p:txBody>
      </p:sp>
      <p:sp>
        <p:nvSpPr>
          <p:cNvPr id="3" name="Content Placeholder 2"/>
          <p:cNvSpPr>
            <a:spLocks noGrp="1"/>
          </p:cNvSpPr>
          <p:nvPr>
            <p:ph idx="1"/>
          </p:nvPr>
        </p:nvSpPr>
        <p:spPr/>
        <p:txBody>
          <a:bodyPr>
            <a:normAutofit/>
          </a:bodyPr>
          <a:lstStyle/>
          <a:p>
            <a:pPr marL="0" indent="0">
              <a:buNone/>
            </a:pPr>
            <a:r>
              <a:rPr lang="en-US" b="1" dirty="0" smtClean="0"/>
              <a:t>THE </a:t>
            </a:r>
            <a:r>
              <a:rPr lang="en-US" b="1" dirty="0"/>
              <a:t>FUNDAMENTAL PRINCIPLES</a:t>
            </a:r>
          </a:p>
          <a:p>
            <a:pPr marL="0" indent="0">
              <a:buNone/>
            </a:pPr>
            <a:r>
              <a:rPr lang="en-US" dirty="0">
                <a:solidFill>
                  <a:schemeClr val="tx1"/>
                </a:solidFill>
              </a:rPr>
              <a:t>Engineers uphold and advance the integrity, honor and dignity of the engineering profession by:</a:t>
            </a:r>
          </a:p>
          <a:p>
            <a:pPr marL="514350" indent="-514350">
              <a:buFont typeface="+mj-lt"/>
              <a:buAutoNum type="romanUcPeriod"/>
            </a:pPr>
            <a:r>
              <a:rPr lang="en-US" dirty="0" smtClean="0">
                <a:solidFill>
                  <a:schemeClr val="tx1"/>
                </a:solidFill>
              </a:rPr>
              <a:t>using </a:t>
            </a:r>
            <a:r>
              <a:rPr lang="en-US" dirty="0">
                <a:solidFill>
                  <a:schemeClr val="tx1"/>
                </a:solidFill>
              </a:rPr>
              <a:t>their knowledge and skill for the enhancement of human welfare;</a:t>
            </a:r>
          </a:p>
          <a:p>
            <a:pPr marL="514350" indent="-514350">
              <a:buFont typeface="+mj-lt"/>
              <a:buAutoNum type="romanUcPeriod"/>
            </a:pPr>
            <a:r>
              <a:rPr lang="en-US" dirty="0" smtClean="0">
                <a:solidFill>
                  <a:schemeClr val="tx1"/>
                </a:solidFill>
              </a:rPr>
              <a:t>being </a:t>
            </a:r>
            <a:r>
              <a:rPr lang="en-US" dirty="0">
                <a:solidFill>
                  <a:schemeClr val="tx1"/>
                </a:solidFill>
              </a:rPr>
              <a:t>honest and impartial, and serving with fidelity the public, their employers and clients;</a:t>
            </a:r>
          </a:p>
          <a:p>
            <a:pPr marL="514350" indent="-514350">
              <a:buFont typeface="+mj-lt"/>
              <a:buAutoNum type="romanUcPeriod"/>
            </a:pPr>
            <a:r>
              <a:rPr lang="en-US" dirty="0" smtClean="0">
                <a:solidFill>
                  <a:schemeClr val="tx1"/>
                </a:solidFill>
              </a:rPr>
              <a:t>striving </a:t>
            </a:r>
            <a:r>
              <a:rPr lang="en-US" dirty="0">
                <a:solidFill>
                  <a:schemeClr val="tx1"/>
                </a:solidFill>
              </a:rPr>
              <a:t>to increase the competence and prestige of the engineering profession; and</a:t>
            </a:r>
          </a:p>
          <a:p>
            <a:pPr marL="514350" indent="-514350">
              <a:buFont typeface="+mj-lt"/>
              <a:buAutoNum type="romanUcPeriod"/>
            </a:pPr>
            <a:r>
              <a:rPr lang="en-US" dirty="0" smtClean="0">
                <a:solidFill>
                  <a:schemeClr val="tx1"/>
                </a:solidFill>
              </a:rPr>
              <a:t>supporting </a:t>
            </a:r>
            <a:r>
              <a:rPr lang="en-US" dirty="0">
                <a:solidFill>
                  <a:schemeClr val="tx1"/>
                </a:solidFill>
              </a:rPr>
              <a:t>the professional and technical societies of their disciplines.</a:t>
            </a:r>
          </a:p>
        </p:txBody>
      </p:sp>
    </p:spTree>
    <p:extLst>
      <p:ext uri="{BB962C8B-B14F-4D97-AF65-F5344CB8AC3E}">
        <p14:creationId xmlns:p14="http://schemas.microsoft.com/office/powerpoint/2010/main" val="379967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ABET Code of Ethics of </a:t>
            </a:r>
            <a:r>
              <a:rPr lang="en-US" sz="4000" dirty="0" smtClean="0"/>
              <a:t>Engineers</a:t>
            </a:r>
            <a:endParaRPr lang="en-US" sz="4000" dirty="0"/>
          </a:p>
        </p:txBody>
      </p:sp>
      <p:sp>
        <p:nvSpPr>
          <p:cNvPr id="3" name="Content Placeholder 2"/>
          <p:cNvSpPr>
            <a:spLocks noGrp="1"/>
          </p:cNvSpPr>
          <p:nvPr>
            <p:ph idx="1"/>
          </p:nvPr>
        </p:nvSpPr>
        <p:spPr/>
        <p:txBody>
          <a:bodyPr>
            <a:normAutofit/>
          </a:bodyPr>
          <a:lstStyle/>
          <a:p>
            <a:pPr marL="0" indent="0">
              <a:buNone/>
            </a:pPr>
            <a:r>
              <a:rPr lang="en-US" b="1" dirty="0" smtClean="0"/>
              <a:t>THE FUNDAMENTAL CANONS</a:t>
            </a:r>
            <a:endParaRPr lang="en-US" b="1" dirty="0"/>
          </a:p>
          <a:p>
            <a:pPr marL="0" indent="0">
              <a:buNone/>
            </a:pPr>
            <a:r>
              <a:rPr lang="en-US" dirty="0" smtClean="0">
                <a:solidFill>
                  <a:schemeClr val="tx1"/>
                </a:solidFill>
              </a:rPr>
              <a:t>1</a:t>
            </a:r>
            <a:r>
              <a:rPr lang="en-US" dirty="0">
                <a:solidFill>
                  <a:schemeClr val="tx1"/>
                </a:solidFill>
              </a:rPr>
              <a:t>. Engineers shall hold paramount the safety, health and welfare of the public in the </a:t>
            </a:r>
            <a:r>
              <a:rPr lang="en-US" dirty="0" smtClean="0">
                <a:solidFill>
                  <a:schemeClr val="tx1"/>
                </a:solidFill>
              </a:rPr>
              <a:t>performance of </a:t>
            </a:r>
            <a:r>
              <a:rPr lang="en-US" dirty="0">
                <a:solidFill>
                  <a:schemeClr val="tx1"/>
                </a:solidFill>
              </a:rPr>
              <a:t>their professional duties.</a:t>
            </a:r>
          </a:p>
          <a:p>
            <a:pPr marL="0" indent="0">
              <a:buNone/>
            </a:pPr>
            <a:r>
              <a:rPr lang="en-US" dirty="0">
                <a:solidFill>
                  <a:schemeClr val="tx1"/>
                </a:solidFill>
              </a:rPr>
              <a:t>2. Engineers shall perform services only in the areas of their competence.</a:t>
            </a:r>
          </a:p>
          <a:p>
            <a:pPr marL="0" indent="0">
              <a:buNone/>
            </a:pPr>
            <a:r>
              <a:rPr lang="en-US" dirty="0">
                <a:solidFill>
                  <a:schemeClr val="tx1"/>
                </a:solidFill>
              </a:rPr>
              <a:t>3. Engineers shall issue public statements only in an objective </a:t>
            </a:r>
            <a:r>
              <a:rPr lang="en-US" dirty="0" smtClean="0">
                <a:solidFill>
                  <a:schemeClr val="tx1"/>
                </a:solidFill>
              </a:rPr>
              <a:t>and </a:t>
            </a:r>
            <a:r>
              <a:rPr lang="en-US" dirty="0">
                <a:solidFill>
                  <a:schemeClr val="tx1"/>
                </a:solidFill>
              </a:rPr>
              <a:t>truthful manner.</a:t>
            </a:r>
          </a:p>
          <a:p>
            <a:pPr marL="0" indent="0">
              <a:buNone/>
            </a:pPr>
            <a:r>
              <a:rPr lang="en-US" dirty="0">
                <a:solidFill>
                  <a:schemeClr val="tx1"/>
                </a:solidFill>
              </a:rPr>
              <a:t>4. Engineers shall act in professional matters for each employer or client as faithful agents </a:t>
            </a:r>
            <a:r>
              <a:rPr lang="en-US" dirty="0" smtClean="0">
                <a:solidFill>
                  <a:schemeClr val="tx1"/>
                </a:solidFill>
              </a:rPr>
              <a:t>or trustees</a:t>
            </a:r>
            <a:r>
              <a:rPr lang="en-US" dirty="0">
                <a:solidFill>
                  <a:schemeClr val="tx1"/>
                </a:solidFill>
              </a:rPr>
              <a:t>, and shall avoid conflicts of interest</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89451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ABET Code of Ethics of </a:t>
            </a:r>
            <a:r>
              <a:rPr lang="en-US" sz="4000" dirty="0" smtClean="0"/>
              <a:t>Engineers</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THE FUNDAMENTAL CANONS</a:t>
            </a:r>
            <a:endParaRPr lang="en-US" b="1" dirty="0"/>
          </a:p>
          <a:p>
            <a:pPr marL="0" indent="0">
              <a:buNone/>
            </a:pPr>
            <a:r>
              <a:rPr lang="en-US" dirty="0" smtClean="0">
                <a:solidFill>
                  <a:schemeClr val="tx1"/>
                </a:solidFill>
              </a:rPr>
              <a:t>5</a:t>
            </a:r>
            <a:r>
              <a:rPr lang="en-US" dirty="0">
                <a:solidFill>
                  <a:schemeClr val="tx1"/>
                </a:solidFill>
              </a:rPr>
              <a:t>. Engineers shall build their professional reputation on the merit of their services and shall </a:t>
            </a:r>
            <a:r>
              <a:rPr lang="en-US" dirty="0" smtClean="0">
                <a:solidFill>
                  <a:schemeClr val="tx1"/>
                </a:solidFill>
              </a:rPr>
              <a:t>not compete </a:t>
            </a:r>
            <a:r>
              <a:rPr lang="en-US" dirty="0">
                <a:solidFill>
                  <a:schemeClr val="tx1"/>
                </a:solidFill>
              </a:rPr>
              <a:t>unfairly with others.</a:t>
            </a:r>
          </a:p>
          <a:p>
            <a:pPr marL="0" indent="0">
              <a:buNone/>
            </a:pPr>
            <a:r>
              <a:rPr lang="en-US" dirty="0">
                <a:solidFill>
                  <a:schemeClr val="tx1"/>
                </a:solidFill>
              </a:rPr>
              <a:t>6. Engineers shall act in such a manner as to uphold and enhance the honor, integrity and </a:t>
            </a:r>
            <a:r>
              <a:rPr lang="en-US" dirty="0" smtClean="0">
                <a:solidFill>
                  <a:schemeClr val="tx1"/>
                </a:solidFill>
              </a:rPr>
              <a:t>dignity of </a:t>
            </a:r>
            <a:r>
              <a:rPr lang="en-US" dirty="0">
                <a:solidFill>
                  <a:schemeClr val="tx1"/>
                </a:solidFill>
              </a:rPr>
              <a:t>the profession.</a:t>
            </a:r>
          </a:p>
          <a:p>
            <a:pPr marL="0" indent="0">
              <a:buNone/>
            </a:pPr>
            <a:r>
              <a:rPr lang="en-US" dirty="0">
                <a:solidFill>
                  <a:schemeClr val="tx1"/>
                </a:solidFill>
              </a:rPr>
              <a:t>7. Engineers shall continue their professional development throughout their careers and </a:t>
            </a:r>
            <a:r>
              <a:rPr lang="en-US" dirty="0" smtClean="0">
                <a:solidFill>
                  <a:schemeClr val="tx1"/>
                </a:solidFill>
              </a:rPr>
              <a:t>shall provide </a:t>
            </a:r>
            <a:r>
              <a:rPr lang="en-US" dirty="0">
                <a:solidFill>
                  <a:schemeClr val="tx1"/>
                </a:solidFill>
              </a:rPr>
              <a:t>opportunities for the professional development of those engineers under </a:t>
            </a:r>
            <a:r>
              <a:rPr lang="en-US" dirty="0" smtClean="0">
                <a:solidFill>
                  <a:schemeClr val="tx1"/>
                </a:solidFill>
              </a:rPr>
              <a:t>their supervision</a:t>
            </a:r>
            <a:r>
              <a:rPr lang="en-US" dirty="0">
                <a:solidFill>
                  <a:schemeClr val="tx1"/>
                </a:solidFill>
              </a:rPr>
              <a:t>.</a:t>
            </a:r>
          </a:p>
        </p:txBody>
      </p:sp>
    </p:spTree>
    <p:extLst>
      <p:ext uri="{BB962C8B-B14F-4D97-AF65-F5344CB8AC3E}">
        <p14:creationId xmlns:p14="http://schemas.microsoft.com/office/powerpoint/2010/main" val="74497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Code of Ethics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solidFill>
              </a:rPr>
              <a:t>We</a:t>
            </a:r>
            <a:r>
              <a:rPr lang="en-US" dirty="0">
                <a:solidFill>
                  <a:schemeClr val="tx1"/>
                </a:solidFill>
              </a:rPr>
              <a:t>, the members of the IEEE, in recognition of the importance of our technologies in affecting </a:t>
            </a:r>
            <a:r>
              <a:rPr lang="en-US" dirty="0" smtClean="0">
                <a:solidFill>
                  <a:schemeClr val="tx1"/>
                </a:solidFill>
              </a:rPr>
              <a:t>the quality </a:t>
            </a:r>
            <a:r>
              <a:rPr lang="en-US" dirty="0">
                <a:solidFill>
                  <a:schemeClr val="tx1"/>
                </a:solidFill>
              </a:rPr>
              <a:t>of life throughout the world, and in accepting a personal obligation to our profession, its </a:t>
            </a:r>
            <a:r>
              <a:rPr lang="en-US" dirty="0" smtClean="0">
                <a:solidFill>
                  <a:schemeClr val="tx1"/>
                </a:solidFill>
              </a:rPr>
              <a:t>members and </a:t>
            </a:r>
            <a:r>
              <a:rPr lang="en-US" dirty="0">
                <a:solidFill>
                  <a:schemeClr val="tx1"/>
                </a:solidFill>
              </a:rPr>
              <a:t>the communities we serve, do hereby commit ourselves to the highest ethical and </a:t>
            </a:r>
            <a:r>
              <a:rPr lang="en-US" dirty="0" smtClean="0">
                <a:solidFill>
                  <a:schemeClr val="tx1"/>
                </a:solidFill>
              </a:rPr>
              <a:t>professional conduct </a:t>
            </a:r>
            <a:r>
              <a:rPr lang="en-US" dirty="0">
                <a:solidFill>
                  <a:schemeClr val="tx1"/>
                </a:solidFill>
              </a:rPr>
              <a:t>and agree:</a:t>
            </a:r>
          </a:p>
          <a:p>
            <a:pPr marL="0" indent="0">
              <a:buNone/>
            </a:pPr>
            <a:r>
              <a:rPr lang="en-US" dirty="0">
                <a:solidFill>
                  <a:schemeClr val="tx1"/>
                </a:solidFill>
              </a:rPr>
              <a:t>1. to accept responsibility in making engineering decisions consistent with the safety, health and </a:t>
            </a:r>
            <a:r>
              <a:rPr lang="en-US" dirty="0" smtClean="0">
                <a:solidFill>
                  <a:schemeClr val="tx1"/>
                </a:solidFill>
              </a:rPr>
              <a:t>welfare of </a:t>
            </a:r>
            <a:r>
              <a:rPr lang="en-US" dirty="0">
                <a:solidFill>
                  <a:schemeClr val="tx1"/>
                </a:solidFill>
              </a:rPr>
              <a:t>the public, and to disclose promptly factors that might endanger the public or the environment</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593262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IEEE Code of Ethics</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marL="0" indent="0">
              <a:buNone/>
            </a:pPr>
            <a:r>
              <a:rPr lang="en-US" dirty="0" smtClean="0">
                <a:solidFill>
                  <a:schemeClr val="tx1"/>
                </a:solidFill>
              </a:rPr>
              <a:t>2</a:t>
            </a:r>
            <a:r>
              <a:rPr lang="en-US" dirty="0">
                <a:solidFill>
                  <a:schemeClr val="tx1"/>
                </a:solidFill>
              </a:rPr>
              <a:t>. to avoid real or perceived conflicts of interest whenever possible, and to </a:t>
            </a:r>
            <a:r>
              <a:rPr lang="en-US" dirty="0" smtClean="0">
                <a:solidFill>
                  <a:schemeClr val="tx1"/>
                </a:solidFill>
              </a:rPr>
              <a:t>disclose </a:t>
            </a:r>
            <a:r>
              <a:rPr lang="en-US" dirty="0">
                <a:solidFill>
                  <a:schemeClr val="tx1"/>
                </a:solidFill>
              </a:rPr>
              <a:t>them to </a:t>
            </a:r>
            <a:r>
              <a:rPr lang="en-US" dirty="0" smtClean="0">
                <a:solidFill>
                  <a:schemeClr val="tx1"/>
                </a:solidFill>
              </a:rPr>
              <a:t>affected parties </a:t>
            </a:r>
            <a:r>
              <a:rPr lang="en-US" dirty="0">
                <a:solidFill>
                  <a:schemeClr val="tx1"/>
                </a:solidFill>
              </a:rPr>
              <a:t>when they do exist;</a:t>
            </a:r>
          </a:p>
          <a:p>
            <a:pPr marL="0" indent="0">
              <a:buNone/>
            </a:pPr>
            <a:r>
              <a:rPr lang="en-US" dirty="0">
                <a:solidFill>
                  <a:schemeClr val="tx1"/>
                </a:solidFill>
              </a:rPr>
              <a:t>3. to be honest and realistic in stating claims or estimates based on available data;</a:t>
            </a:r>
          </a:p>
          <a:p>
            <a:pPr marL="0" indent="0">
              <a:buNone/>
            </a:pPr>
            <a:r>
              <a:rPr lang="en-US" dirty="0">
                <a:solidFill>
                  <a:schemeClr val="tx1"/>
                </a:solidFill>
              </a:rPr>
              <a:t>4. to reject bribery in all its forms;</a:t>
            </a:r>
          </a:p>
          <a:p>
            <a:pPr marL="0" indent="0">
              <a:buNone/>
            </a:pPr>
            <a:r>
              <a:rPr lang="en-US" dirty="0">
                <a:solidFill>
                  <a:schemeClr val="tx1"/>
                </a:solidFill>
              </a:rPr>
              <a:t>5. to improve the understanding of technology, its appropriate application, and </a:t>
            </a:r>
            <a:r>
              <a:rPr lang="en-US" dirty="0" smtClean="0">
                <a:solidFill>
                  <a:schemeClr val="tx1"/>
                </a:solidFill>
              </a:rPr>
              <a:t>potential consequences</a:t>
            </a:r>
            <a:r>
              <a:rPr lang="en-US" dirty="0">
                <a:solidFill>
                  <a:schemeClr val="tx1"/>
                </a:solidFill>
              </a:rPr>
              <a:t>;</a:t>
            </a:r>
          </a:p>
          <a:p>
            <a:pPr marL="0" indent="0">
              <a:buNone/>
            </a:pPr>
            <a:r>
              <a:rPr lang="en-US" dirty="0">
                <a:solidFill>
                  <a:schemeClr val="tx1"/>
                </a:solidFill>
              </a:rPr>
              <a:t>6. to maintain and improve our technical competence and to undertake technological tasks for </a:t>
            </a:r>
            <a:r>
              <a:rPr lang="en-US" dirty="0" smtClean="0">
                <a:solidFill>
                  <a:schemeClr val="tx1"/>
                </a:solidFill>
              </a:rPr>
              <a:t>others only </a:t>
            </a:r>
            <a:r>
              <a:rPr lang="en-US" dirty="0">
                <a:solidFill>
                  <a:schemeClr val="tx1"/>
                </a:solidFill>
              </a:rPr>
              <a:t>if qualified by training or experience, or after full disclosure of pertinent limitations</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633681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3062</TotalTime>
  <Words>1114</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Engineering Ethics</vt:lpstr>
      <vt:lpstr>PowerPoint Presentation</vt:lpstr>
      <vt:lpstr>Attributes of a Profession</vt:lpstr>
      <vt:lpstr>Some Professional Organizations and Societies with Codes of Ethics</vt:lpstr>
      <vt:lpstr>ABET Code of Ethics of Engineers</vt:lpstr>
      <vt:lpstr>ABET Code of Ethics of Engineers</vt:lpstr>
      <vt:lpstr>ABET Code of Ethics of Engineers</vt:lpstr>
      <vt:lpstr>IEEE Code of Ethics</vt:lpstr>
      <vt:lpstr>IEEE Code of Ethics</vt:lpstr>
      <vt:lpstr>IEEE Code of Ethics</vt:lpstr>
      <vt:lpstr>Ethical, Moral and Legal</vt:lpstr>
      <vt:lpstr>7 Steps to Ethical Decision Making</vt:lpstr>
      <vt:lpstr>7 Steps to Ethical Decision Making</vt:lpstr>
      <vt:lpstr>7 Steps to Ethical Decision Making</vt:lpstr>
      <vt:lpstr>Scenario #1</vt:lpstr>
      <vt:lpstr>Scenario #2</vt:lpstr>
      <vt:lpstr>Scenario #3</vt:lpstr>
    </vt:vector>
  </TitlesOfParts>
  <Company>Weber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Ethics</dc:title>
  <dc:creator>Fon Brown</dc:creator>
  <cp:lastModifiedBy>Fon Brown</cp:lastModifiedBy>
  <cp:revision>27</cp:revision>
  <dcterms:created xsi:type="dcterms:W3CDTF">2014-09-22T19:00:56Z</dcterms:created>
  <dcterms:modified xsi:type="dcterms:W3CDTF">2014-09-24T22:03:29Z</dcterms:modified>
</cp:coreProperties>
</file>